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256" r:id="rId3"/>
    <p:sldId id="258" r:id="rId4"/>
    <p:sldId id="267" r:id="rId5"/>
    <p:sldId id="266" r:id="rId6"/>
    <p:sldId id="261" r:id="rId7"/>
    <p:sldId id="265" r:id="rId8"/>
    <p:sldId id="27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9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F854581-7692-438D-AA58-B59F216FAD64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4E3D461-292E-482A-8DEB-C59240575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1503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E013297-41FF-4610-96D3-E78C0F842AF8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343297C-058E-49A0-90F5-F6589658C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828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2A5F6-52E9-49B0-A880-02F8F0E26A83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A080B-87B5-468B-98CE-E4CC624C75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2A5F6-52E9-49B0-A880-02F8F0E26A83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A080B-87B5-468B-98CE-E4CC624C75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2A5F6-52E9-49B0-A880-02F8F0E26A83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A080B-87B5-468B-98CE-E4CC624C75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2A5F6-52E9-49B0-A880-02F8F0E26A83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A080B-87B5-468B-98CE-E4CC624C75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2A5F6-52E9-49B0-A880-02F8F0E26A83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A080B-87B5-468B-98CE-E4CC624C75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2A5F6-52E9-49B0-A880-02F8F0E26A83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A080B-87B5-468B-98CE-E4CC624C75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2A5F6-52E9-49B0-A880-02F8F0E26A83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A080B-87B5-468B-98CE-E4CC624C75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2A5F6-52E9-49B0-A880-02F8F0E26A83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A080B-87B5-468B-98CE-E4CC624C75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2A5F6-52E9-49B0-A880-02F8F0E26A83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A080B-87B5-468B-98CE-E4CC624C75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2A5F6-52E9-49B0-A880-02F8F0E26A83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A080B-87B5-468B-98CE-E4CC624C75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2A5F6-52E9-49B0-A880-02F8F0E26A83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A080B-87B5-468B-98CE-E4CC624C75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2A5F6-52E9-49B0-A880-02F8F0E26A83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A080B-87B5-468B-98CE-E4CC624C752F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533400"/>
            <a:ext cx="7543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</a:rPr>
              <a:t>How to </a:t>
            </a:r>
          </a:p>
          <a:p>
            <a:pPr algn="ctr"/>
            <a:r>
              <a:rPr lang="en-US" sz="5400" b="1" dirty="0" smtClean="0">
                <a:solidFill>
                  <a:srgbClr val="FF0000"/>
                </a:solidFill>
              </a:rPr>
              <a:t>Effectively Use Grabbers</a:t>
            </a:r>
            <a:endParaRPr lang="en-US" sz="5400" b="1" dirty="0">
              <a:solidFill>
                <a:srgbClr val="FF0000"/>
              </a:solidFill>
            </a:endParaRPr>
          </a:p>
          <a:p>
            <a:pPr algn="ctr"/>
            <a:endParaRPr lang="en-US" sz="5400" b="1" dirty="0" smtClean="0">
              <a:solidFill>
                <a:srgbClr val="FF0000"/>
              </a:solidFill>
            </a:endParaRPr>
          </a:p>
          <a:p>
            <a:pPr algn="ctr"/>
            <a:endParaRPr lang="en-US" sz="5400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Documents and Settings\scarty\Local Settings\Temporary Internet Files\Content.IE5\1CP0ZM2S\MC90009792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2987" y="3505200"/>
            <a:ext cx="4008425" cy="29866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4900" dirty="0">
                <a:solidFill>
                  <a:srgbClr val="FFFF00"/>
                </a:solidFill>
              </a:rPr>
              <a:t/>
            </a:r>
            <a:br>
              <a:rPr lang="en-US" sz="4900" dirty="0">
                <a:solidFill>
                  <a:srgbClr val="FFFF00"/>
                </a:solidFill>
              </a:rPr>
            </a:br>
            <a:r>
              <a:rPr lang="en-US" sz="4900" b="1" dirty="0">
                <a:solidFill>
                  <a:srgbClr val="FFFF00"/>
                </a:solidFill>
              </a:rPr>
              <a:t>Attention Grabbers are designed to intrigue your </a:t>
            </a:r>
            <a:r>
              <a:rPr lang="en-US" sz="4900" b="1" dirty="0" smtClean="0">
                <a:solidFill>
                  <a:srgbClr val="FFFF00"/>
                </a:solidFill>
              </a:rPr>
              <a:t>audience and to make them want to continue reading your writing piece.</a:t>
            </a:r>
            <a:br>
              <a:rPr lang="en-US" sz="4900" b="1" dirty="0" smtClean="0">
                <a:solidFill>
                  <a:srgbClr val="FFFF00"/>
                </a:solidFill>
              </a:rPr>
            </a:br>
            <a:r>
              <a:rPr lang="en-US" sz="1800" b="1" dirty="0"/>
              <a:t/>
            </a:r>
            <a:br>
              <a:rPr lang="en-US" sz="1800" b="1" dirty="0"/>
            </a:b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800" b="1" dirty="0"/>
              <a:t/>
            </a:r>
            <a:br>
              <a:rPr lang="en-US" sz="1800" b="1" dirty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can do this by…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800" b="1" dirty="0" smtClean="0"/>
              <a:t>using </a:t>
            </a:r>
            <a:r>
              <a:rPr lang="en-US" sz="3800" b="1" u="sng" dirty="0" smtClean="0"/>
              <a:t>an anecdote- </a:t>
            </a:r>
            <a:r>
              <a:rPr lang="en-US" sz="3800" b="1" dirty="0" smtClean="0"/>
              <a:t>a brief story that relates to the topic</a:t>
            </a:r>
            <a:endParaRPr lang="en-US" sz="3800" b="1" u="sng" dirty="0" smtClean="0"/>
          </a:p>
          <a:p>
            <a:r>
              <a:rPr lang="en-US" sz="3800" b="1" dirty="0" smtClean="0"/>
              <a:t>using a </a:t>
            </a:r>
            <a:r>
              <a:rPr lang="en-US" sz="3800" b="1" u="sng" dirty="0"/>
              <a:t>r</a:t>
            </a:r>
            <a:r>
              <a:rPr lang="en-US" sz="3800" b="1" u="sng" dirty="0" smtClean="0"/>
              <a:t>hetorical question </a:t>
            </a:r>
            <a:r>
              <a:rPr lang="en-US" sz="3800" b="1" dirty="0" smtClean="0"/>
              <a:t>designed to arouse curiosity without requiring an answer</a:t>
            </a:r>
          </a:p>
          <a:p>
            <a:r>
              <a:rPr lang="en-US" sz="3800" b="1" dirty="0"/>
              <a:t>using an unexpected </a:t>
            </a:r>
            <a:r>
              <a:rPr lang="en-US" sz="3800" b="1" u="sng" dirty="0"/>
              <a:t>fact or </a:t>
            </a:r>
            <a:r>
              <a:rPr lang="en-US" sz="3800" b="1" u="sng" dirty="0" smtClean="0"/>
              <a:t>statistic</a:t>
            </a:r>
            <a:r>
              <a:rPr lang="en-US" sz="3800" b="1" dirty="0" smtClean="0"/>
              <a:t> to shock your audience </a:t>
            </a:r>
          </a:p>
          <a:p>
            <a:r>
              <a:rPr lang="en-US" sz="3800" b="1" dirty="0"/>
              <a:t>u</a:t>
            </a:r>
            <a:r>
              <a:rPr lang="en-US" sz="3800" b="1" smtClean="0"/>
              <a:t>sing </a:t>
            </a:r>
            <a:r>
              <a:rPr lang="en-US" sz="3800" b="1" dirty="0" smtClean="0"/>
              <a:t>a Word With </a:t>
            </a:r>
            <a:r>
              <a:rPr lang="en-US" sz="3800" b="1" dirty="0"/>
              <a:t>T</a:t>
            </a:r>
            <a:r>
              <a:rPr lang="en-US" sz="3800" b="1" dirty="0" smtClean="0"/>
              <a:t>hought (definition)</a:t>
            </a:r>
          </a:p>
          <a:p>
            <a:pPr marL="0" indent="0">
              <a:buNone/>
            </a:pPr>
            <a:endParaRPr lang="en-US" sz="3800" b="1" dirty="0"/>
          </a:p>
          <a:p>
            <a:pPr marL="0" indent="0" algn="ctr">
              <a:buNone/>
            </a:pPr>
            <a:r>
              <a:rPr lang="en-US" b="1" dirty="0" smtClean="0"/>
              <a:t>Once you have the attention of the audience,</a:t>
            </a:r>
          </a:p>
          <a:p>
            <a:pPr algn="ctr">
              <a:buNone/>
            </a:pPr>
            <a:r>
              <a:rPr lang="en-US" b="1" dirty="0" smtClean="0"/>
              <a:t> introduce the topic and state your thesis.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5800" cy="4983163"/>
          </a:xfrm>
        </p:spPr>
        <p:txBody>
          <a:bodyPr>
            <a:normAutofit/>
          </a:bodyPr>
          <a:lstStyle/>
          <a:p>
            <a:endParaRPr lang="en-US" sz="4000" dirty="0" smtClean="0"/>
          </a:p>
          <a:p>
            <a:pPr marL="0" indent="0">
              <a:buNone/>
            </a:pPr>
            <a:r>
              <a:rPr lang="en-US" sz="4000" dirty="0" smtClean="0"/>
              <a:t>Use </a:t>
            </a:r>
            <a:r>
              <a:rPr lang="en-US" sz="4000" dirty="0"/>
              <a:t>what you have learned from reading </a:t>
            </a:r>
            <a:r>
              <a:rPr lang="en-US" sz="4000" dirty="0" smtClean="0"/>
              <a:t>“A Dream Deferred” </a:t>
            </a:r>
            <a:r>
              <a:rPr lang="en-US" sz="4000" dirty="0"/>
              <a:t>and </a:t>
            </a:r>
            <a:r>
              <a:rPr lang="en-US" sz="4000" dirty="0" smtClean="0"/>
              <a:t>“Imagine This Was Your School” to </a:t>
            </a:r>
            <a:r>
              <a:rPr lang="en-US" sz="4000" dirty="0"/>
              <a:t>write an essay that analyzes how each </a:t>
            </a:r>
            <a:r>
              <a:rPr lang="en-US" sz="4000" dirty="0" smtClean="0"/>
              <a:t>author displayed the theme of </a:t>
            </a:r>
            <a:r>
              <a:rPr lang="en-US" sz="4000" i="1" dirty="0" smtClean="0"/>
              <a:t>sacrifice.  </a:t>
            </a:r>
            <a:endParaRPr lang="en-US" sz="4000" i="1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1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/>
          <a:lstStyle/>
          <a:p>
            <a:r>
              <a:rPr lang="en-US" b="1" dirty="0" smtClean="0"/>
              <a:t>Anecdote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447800" y="1066800"/>
            <a:ext cx="7620000" cy="1680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800" dirty="0" smtClean="0"/>
              <a:t>	Last year, my sister and I wanted new dolls.   My mom said we could only buy one so I told my mom to buy one for my sister.</a:t>
            </a:r>
          </a:p>
          <a:p>
            <a:pPr>
              <a:buNone/>
            </a:pPr>
            <a:endParaRPr lang="en-US" sz="3600" dirty="0"/>
          </a:p>
          <a:p>
            <a:r>
              <a:rPr lang="en-US" sz="2400" dirty="0" smtClean="0"/>
              <a:t>	</a:t>
            </a:r>
            <a:r>
              <a:rPr lang="en-US" sz="2400" i="1" dirty="0" smtClean="0"/>
              <a:t>After receiving horrible news that our mom lost her job, I knew our dreams of getting  new </a:t>
            </a:r>
            <a:r>
              <a:rPr lang="en-US" sz="2400" i="1" dirty="0" err="1" smtClean="0"/>
              <a:t>Barbies</a:t>
            </a:r>
            <a:r>
              <a:rPr lang="en-US" sz="2400" i="1" dirty="0" smtClean="0"/>
              <a:t> were going to walk right out the door</a:t>
            </a:r>
            <a:r>
              <a:rPr lang="en-US" sz="2400" i="1" dirty="0"/>
              <a:t>. Being the older and wiser sibling, I was aware that my mom could not afford dolls for each of us.   </a:t>
            </a:r>
            <a:r>
              <a:rPr lang="en-US" sz="2400" i="1" dirty="0" smtClean="0"/>
              <a:t> A hard decision had to be made.  A new Malibu Barbie was all I thought about, but I was willing to put my sister’s feelings before mine. She should get the doll.   It was a sacrifice worth making.</a:t>
            </a:r>
            <a:endParaRPr lang="en-US" sz="2400" i="1" dirty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pic>
        <p:nvPicPr>
          <p:cNvPr id="2051" name="Picture 3" descr="C:\Documents and Settings\scarty\Local Settings\Temporary Internet Files\Content.IE5\XF8YTX95\MC900433818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152400"/>
            <a:ext cx="1447800" cy="1447800"/>
          </a:xfrm>
          <a:prstGeom prst="rect">
            <a:avLst/>
          </a:prstGeom>
          <a:noFill/>
        </p:spPr>
      </p:pic>
      <p:pic>
        <p:nvPicPr>
          <p:cNvPr id="2052" name="Picture 4" descr="C:\Documents and Settings\scarty\Local Settings\Temporary Internet Files\Content.IE5\JV5D3M3X\MC90042317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9528475">
            <a:off x="120431" y="2932510"/>
            <a:ext cx="1359336" cy="13593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9735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/>
          <a:lstStyle/>
          <a:p>
            <a:r>
              <a:rPr lang="en-US" b="1" dirty="0" smtClean="0"/>
              <a:t>Rhetorical Question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21145" y="1828800"/>
            <a:ext cx="7620000" cy="19205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3600" dirty="0" smtClean="0"/>
              <a:t>Have you ever made a sacrifice?</a:t>
            </a:r>
          </a:p>
          <a:p>
            <a:pPr>
              <a:buNone/>
            </a:pPr>
            <a:endParaRPr lang="en-US" sz="3600" dirty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/>
          </a:p>
          <a:p>
            <a:pPr>
              <a:buNone/>
            </a:pPr>
            <a:r>
              <a:rPr lang="en-US" sz="3600" dirty="0" smtClean="0"/>
              <a:t>When was the last time you gave up something you loved in order to benefit someone else?</a:t>
            </a:r>
            <a:endParaRPr lang="en-US" sz="3600" dirty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pic>
        <p:nvPicPr>
          <p:cNvPr id="2051" name="Picture 3" descr="C:\Documents and Settings\scarty\Local Settings\Temporary Internet Files\Content.IE5\XF8YTX95\MC900433818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762000"/>
            <a:ext cx="1295400" cy="1295400"/>
          </a:xfrm>
          <a:prstGeom prst="rect">
            <a:avLst/>
          </a:prstGeom>
          <a:noFill/>
        </p:spPr>
      </p:pic>
      <p:pic>
        <p:nvPicPr>
          <p:cNvPr id="2052" name="Picture 4" descr="C:\Documents and Settings\scarty\Local Settings\Temporary Internet Files\Content.IE5\JV5D3M3X\MC90042317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9528475">
            <a:off x="451401" y="2822303"/>
            <a:ext cx="1185234" cy="11852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/>
          <a:lstStyle/>
          <a:p>
            <a:r>
              <a:rPr lang="en-US" b="1" dirty="0" smtClean="0"/>
              <a:t>Fact or Statistic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21738" y="2057400"/>
            <a:ext cx="8382000" cy="20682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3600" dirty="0" smtClean="0"/>
              <a:t>50% of middle </a:t>
            </a:r>
            <a:r>
              <a:rPr lang="en-US" sz="3600" dirty="0" err="1" smtClean="0"/>
              <a:t>schoolers</a:t>
            </a:r>
            <a:r>
              <a:rPr lang="en-US" sz="3600" dirty="0" smtClean="0"/>
              <a:t> have experienced sacrifice.</a:t>
            </a:r>
            <a:endParaRPr lang="en-US" sz="3600" dirty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/>
          </a:p>
          <a:p>
            <a:endParaRPr lang="en-US" sz="2800" b="1" dirty="0" smtClean="0"/>
          </a:p>
          <a:p>
            <a:r>
              <a:rPr lang="en-US" sz="2800" b="1" dirty="0" smtClean="0"/>
              <a:t>In a recent survey of middle school students, 40% of students revealed that they have made a sacrifice that led to a positive change in the lives of others.</a:t>
            </a:r>
            <a:endParaRPr lang="en-US" sz="2800" b="1" dirty="0"/>
          </a:p>
          <a:p>
            <a:endParaRPr lang="en-US" sz="2800" b="1" dirty="0" smtClean="0"/>
          </a:p>
          <a:p>
            <a:pPr>
              <a:buNone/>
            </a:pPr>
            <a:endParaRPr lang="en-US" sz="3600" dirty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pic>
        <p:nvPicPr>
          <p:cNvPr id="2051" name="Picture 3" descr="C:\Documents and Settings\scarty\Local Settings\Temporary Internet Files\Content.IE5\XF8YTX95\MC900433818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6778" y="990599"/>
            <a:ext cx="1288221" cy="1288221"/>
          </a:xfrm>
          <a:prstGeom prst="rect">
            <a:avLst/>
          </a:prstGeom>
          <a:noFill/>
        </p:spPr>
      </p:pic>
      <p:pic>
        <p:nvPicPr>
          <p:cNvPr id="2052" name="Picture 4" descr="C:\Documents and Settings\scarty\Local Settings\Temporary Internet Files\Content.IE5\JV5D3M3X\MC90042317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9528475">
            <a:off x="419230" y="3314831"/>
            <a:ext cx="1366098" cy="13660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/>
          <a:lstStyle/>
          <a:p>
            <a:r>
              <a:rPr lang="en-US" b="1" dirty="0" smtClean="0"/>
              <a:t>Word with Thought or Definition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21738" y="2057400"/>
            <a:ext cx="8382000" cy="2002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endParaRPr lang="en-US" sz="100" dirty="0" smtClean="0"/>
          </a:p>
          <a:p>
            <a:pPr>
              <a:buNone/>
            </a:pPr>
            <a:endParaRPr lang="en-US" sz="100" dirty="0"/>
          </a:p>
          <a:p>
            <a:pPr>
              <a:buNone/>
            </a:pPr>
            <a:endParaRPr lang="en-US" sz="100" dirty="0" smtClean="0"/>
          </a:p>
          <a:p>
            <a:pPr>
              <a:buNone/>
            </a:pPr>
            <a:endParaRPr lang="en-US" sz="100" dirty="0"/>
          </a:p>
          <a:p>
            <a:pPr>
              <a:buNone/>
            </a:pPr>
            <a:endParaRPr lang="en-US" sz="100" dirty="0" smtClean="0"/>
          </a:p>
          <a:p>
            <a:pPr>
              <a:buNone/>
            </a:pPr>
            <a:endParaRPr lang="en-US" sz="100" dirty="0"/>
          </a:p>
          <a:p>
            <a:pPr>
              <a:buNone/>
            </a:pPr>
            <a:endParaRPr lang="en-US" sz="100" dirty="0" smtClean="0"/>
          </a:p>
          <a:p>
            <a:pPr>
              <a:buNone/>
            </a:pPr>
            <a:endParaRPr lang="en-US" sz="100" dirty="0"/>
          </a:p>
          <a:p>
            <a:pPr>
              <a:buNone/>
            </a:pPr>
            <a:endParaRPr lang="en-US" sz="100" dirty="0" smtClean="0"/>
          </a:p>
          <a:p>
            <a:pPr>
              <a:buNone/>
            </a:pPr>
            <a:endParaRPr lang="en-US" sz="100" dirty="0"/>
          </a:p>
          <a:p>
            <a:pPr>
              <a:buNone/>
            </a:pPr>
            <a:endParaRPr lang="en-US" sz="100" dirty="0" smtClean="0"/>
          </a:p>
          <a:p>
            <a:pPr>
              <a:buNone/>
            </a:pPr>
            <a:endParaRPr lang="en-US" sz="100" dirty="0"/>
          </a:p>
          <a:p>
            <a:pPr>
              <a:buNone/>
            </a:pPr>
            <a:endParaRPr lang="en-US" sz="100" dirty="0" smtClean="0"/>
          </a:p>
          <a:p>
            <a:pPr>
              <a:buNone/>
            </a:pPr>
            <a:endParaRPr lang="en-US" sz="100" dirty="0"/>
          </a:p>
          <a:p>
            <a:pPr>
              <a:buNone/>
            </a:pPr>
            <a:endParaRPr lang="en-US" sz="100" dirty="0" smtClean="0"/>
          </a:p>
          <a:p>
            <a:pPr>
              <a:buNone/>
            </a:pPr>
            <a:r>
              <a:rPr lang="en-US" sz="3600" dirty="0" smtClean="0"/>
              <a:t>Sacrifice.  Sacrifice is giving something up.   </a:t>
            </a:r>
            <a:endParaRPr lang="en-US" sz="3600" dirty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/>
          </a:p>
          <a:p>
            <a:endParaRPr lang="en-US" sz="2800" b="1" dirty="0" smtClean="0"/>
          </a:p>
          <a:p>
            <a:endParaRPr lang="en-US" sz="2800" b="1" dirty="0" smtClean="0"/>
          </a:p>
          <a:p>
            <a:pPr>
              <a:buNone/>
            </a:pPr>
            <a:r>
              <a:rPr lang="en-US" sz="3200" dirty="0" smtClean="0"/>
              <a:t>Sacrifice.   Sacrifice is defined as risking it all for the greater good.   Sacrifice is putting others before your own needs.   Sacrifice is being selfless.  </a:t>
            </a:r>
            <a:endParaRPr lang="en-US" sz="3200" dirty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pic>
        <p:nvPicPr>
          <p:cNvPr id="2051" name="Picture 3" descr="C:\Documents and Settings\scarty\Local Settings\Temporary Internet Files\Content.IE5\XF8YTX95\MC900433818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524" y="1143000"/>
            <a:ext cx="1288221" cy="1288221"/>
          </a:xfrm>
          <a:prstGeom prst="rect">
            <a:avLst/>
          </a:prstGeom>
          <a:noFill/>
        </p:spPr>
      </p:pic>
      <p:pic>
        <p:nvPicPr>
          <p:cNvPr id="2052" name="Picture 4" descr="C:\Documents and Settings\scarty\Local Settings\Temporary Internet Files\Content.IE5\JV5D3M3X\MC90042317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9528475">
            <a:off x="502355" y="3391032"/>
            <a:ext cx="1366098" cy="13660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6839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955</TotalTime>
  <Words>219</Words>
  <Application>Microsoft Office PowerPoint</Application>
  <PresentationFormat>On-screen Show (4:3)</PresentationFormat>
  <Paragraphs>168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 Attention Grabbers are designed to intrigue your audience and to make them want to continue reading your writing piece.    </vt:lpstr>
      <vt:lpstr>You can do this by…</vt:lpstr>
      <vt:lpstr>Prompt</vt:lpstr>
      <vt:lpstr>Anecdote</vt:lpstr>
      <vt:lpstr>Rhetorical Question</vt:lpstr>
      <vt:lpstr>Fact or Statistic</vt:lpstr>
      <vt:lpstr>Word with Thought or Definition</vt:lpstr>
    </vt:vector>
  </TitlesOfParts>
  <Company>WTPS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sducasse</dc:creator>
  <cp:lastModifiedBy>Heather Finn</cp:lastModifiedBy>
  <cp:revision>36</cp:revision>
  <cp:lastPrinted>2015-02-06T19:58:49Z</cp:lastPrinted>
  <dcterms:created xsi:type="dcterms:W3CDTF">2012-01-24T01:55:41Z</dcterms:created>
  <dcterms:modified xsi:type="dcterms:W3CDTF">2015-02-11T19:48:42Z</dcterms:modified>
</cp:coreProperties>
</file>